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Rectangle 3" descr="Sand"/>
            <p:cNvSpPr>
              <a:spLocks noChangeArrowheads="1"/>
            </p:cNvSpPr>
            <p:nvPr/>
          </p:nvSpPr>
          <p:spPr bwMode="auto">
            <a:xfrm>
              <a:off x="0" y="0"/>
              <a:ext cx="5759" cy="431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96" y="288"/>
              <a:ext cx="5280" cy="3984"/>
            </a:xfrm>
            <a:prstGeom prst="rect">
              <a:avLst/>
            </a:prstGeom>
            <a:solidFill>
              <a:schemeClr val="tx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40" y="96"/>
              <a:ext cx="5328" cy="4080"/>
            </a:xfrm>
            <a:prstGeom prst="rect">
              <a:avLst/>
            </a:prstGeom>
            <a:solidFill>
              <a:srgbClr val="DEDAC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04800"/>
            <a:ext cx="7772400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1905000"/>
            <a:ext cx="7772400" cy="4038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019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19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19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81000"/>
            <a:ext cx="20574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 descr="Sand"/>
          <p:cNvSpPr>
            <a:spLocks noChangeArrowheads="1"/>
          </p:cNvSpPr>
          <p:nvPr/>
        </p:nvSpPr>
        <p:spPr bwMode="auto">
          <a:xfrm>
            <a:off x="0" y="0"/>
            <a:ext cx="9142413" cy="6856413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76200" y="152400"/>
            <a:ext cx="8839200" cy="6629400"/>
            <a:chOff x="48" y="96"/>
            <a:chExt cx="5568" cy="4176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48" y="242"/>
              <a:ext cx="5373" cy="4030"/>
            </a:xfrm>
            <a:prstGeom prst="rect">
              <a:avLst/>
            </a:prstGeom>
            <a:solidFill>
              <a:schemeClr val="tx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243" y="96"/>
              <a:ext cx="5373" cy="4030"/>
            </a:xfrm>
            <a:prstGeom prst="rect">
              <a:avLst/>
            </a:prstGeom>
            <a:solidFill>
              <a:srgbClr val="DEDAC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5926138"/>
            <a:ext cx="2286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5926138"/>
            <a:ext cx="35814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926138"/>
            <a:ext cx="22098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85763" y="152400"/>
            <a:ext cx="0" cy="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828800"/>
          </a:xfrm>
        </p:spPr>
        <p:txBody>
          <a:bodyPr/>
          <a:lstStyle/>
          <a:p>
            <a:r>
              <a:rPr lang="en-US" altLang="en-US" sz="5400" b="1" smtClean="0"/>
              <a:t>Irregular Verbs in the Subjunctive </a:t>
            </a:r>
            <a:br>
              <a:rPr lang="en-US" altLang="en-US" sz="5400" b="1" smtClean="0"/>
            </a:br>
            <a:r>
              <a:rPr lang="en-US" altLang="en-US" sz="5400" b="1" smtClean="0"/>
              <a:t>(with Ojal</a:t>
            </a:r>
            <a:r>
              <a:rPr lang="es-ES" altLang="en-US" sz="5400" b="1" smtClean="0"/>
              <a:t>á)</a:t>
            </a: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438400"/>
            <a:ext cx="7772400" cy="4038600"/>
          </a:xfrm>
        </p:spPr>
        <p:txBody>
          <a:bodyPr/>
          <a:lstStyle/>
          <a:p>
            <a:endParaRPr lang="en-US" altLang="en-US" sz="4800" smtClean="0"/>
          </a:p>
          <a:p>
            <a:endParaRPr lang="en-US" altLang="en-US" sz="4800" smtClean="0"/>
          </a:p>
          <a:p>
            <a:r>
              <a:rPr lang="en-US" altLang="en-US" sz="4800" smtClean="0"/>
              <a:t>P. 344</a:t>
            </a:r>
          </a:p>
          <a:p>
            <a:r>
              <a:rPr lang="en-US" altLang="en-US" sz="4800" smtClean="0"/>
              <a:t>Avancemos 2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143000"/>
          </a:xfrm>
        </p:spPr>
        <p:txBody>
          <a:bodyPr/>
          <a:lstStyle/>
          <a:p>
            <a:r>
              <a:rPr lang="en-US" altLang="en-US" b="1" smtClean="0"/>
              <a:t>Irregular Verbs in the Subjunctive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400" smtClean="0"/>
              <a:t>Ojalá que </a:t>
            </a:r>
            <a:r>
              <a:rPr lang="en-US" altLang="en-US" sz="4400" b="1" smtClean="0">
                <a:solidFill>
                  <a:schemeClr val="accent2"/>
                </a:solidFill>
              </a:rPr>
              <a:t>vayan</a:t>
            </a:r>
            <a:r>
              <a:rPr lang="en-US" altLang="en-US" sz="4400" smtClean="0"/>
              <a:t> a la gala.</a:t>
            </a:r>
          </a:p>
          <a:p>
            <a:r>
              <a:rPr lang="es-ES" altLang="en-US" sz="4400" i="1" smtClean="0"/>
              <a:t>I hope they go to the gala.</a:t>
            </a:r>
            <a:endParaRPr lang="en-US" alt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143000"/>
          </a:xfrm>
        </p:spPr>
        <p:txBody>
          <a:bodyPr/>
          <a:lstStyle/>
          <a:p>
            <a:r>
              <a:rPr lang="en-US" altLang="en-US" b="1" smtClean="0"/>
              <a:t>Irregular Verbs in the Subjunctive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4267200"/>
          </a:xfrm>
        </p:spPr>
        <p:txBody>
          <a:bodyPr/>
          <a:lstStyle/>
          <a:p>
            <a:r>
              <a:rPr lang="es-ES" altLang="en-US" sz="4400" smtClean="0"/>
              <a:t>Stem-changing –ir verbs in the present tense also change stems in the subjunctive.</a:t>
            </a:r>
          </a:p>
          <a:p>
            <a:r>
              <a:rPr lang="es-ES" altLang="en-US" sz="4400" smtClean="0"/>
              <a:t>The e </a:t>
            </a:r>
            <a:r>
              <a:rPr lang="en-US" altLang="en-US" sz="4400" smtClean="0"/>
              <a:t>&gt; i stem change applies to ALL forms!</a:t>
            </a:r>
          </a:p>
          <a:p>
            <a:r>
              <a:rPr lang="en-US" altLang="en-US" sz="4400" smtClean="0"/>
              <a:t>Ojal</a:t>
            </a:r>
            <a:r>
              <a:rPr lang="es-ES" altLang="en-US" sz="4400" smtClean="0"/>
              <a:t>á que ellos </a:t>
            </a:r>
            <a:r>
              <a:rPr lang="es-ES" altLang="en-US" sz="4400" b="1" smtClean="0">
                <a:solidFill>
                  <a:schemeClr val="accent2"/>
                </a:solidFill>
              </a:rPr>
              <a:t>pidan</a:t>
            </a:r>
            <a:r>
              <a:rPr lang="es-ES" altLang="en-US" sz="4400" smtClean="0"/>
              <a:t> un entremés.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PEDIR (e &gt; i)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pida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pidas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pida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pidamos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pidáis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pidan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88" grpId="0" build="p" autoUpdateAnimBg="0"/>
      <p:bldP spid="1638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143000"/>
          </a:xfrm>
        </p:spPr>
        <p:txBody>
          <a:bodyPr/>
          <a:lstStyle/>
          <a:p>
            <a:r>
              <a:rPr lang="en-US" altLang="en-US" b="1" smtClean="0"/>
              <a:t>Irregular Verbs in the Subjunctive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4267200"/>
          </a:xfrm>
        </p:spPr>
        <p:txBody>
          <a:bodyPr/>
          <a:lstStyle/>
          <a:p>
            <a:r>
              <a:rPr lang="es-ES" altLang="en-US" sz="4400" smtClean="0"/>
              <a:t>The e </a:t>
            </a:r>
            <a:r>
              <a:rPr lang="en-US" altLang="en-US" sz="4400" smtClean="0"/>
              <a:t>&gt; ie stem change applies to ALL forms EXCEPT nosotros and vosotros</a:t>
            </a:r>
            <a:r>
              <a:rPr lang="es-ES" altLang="en-US" sz="4400" smtClean="0"/>
              <a:t>.  </a:t>
            </a:r>
          </a:p>
          <a:p>
            <a:r>
              <a:rPr lang="es-ES" altLang="en-US" sz="4400" smtClean="0"/>
              <a:t>Those forms change e &gt; i.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PREFERIR </a:t>
            </a:r>
            <a:r>
              <a:rPr lang="en-US" altLang="en-US" sz="5400" smtClean="0"/>
              <a:t>(e &gt; ie, i)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pref</a:t>
            </a:r>
            <a:r>
              <a:rPr lang="en-US" altLang="en-US" sz="4800" u="sng" smtClean="0"/>
              <a:t>ie</a:t>
            </a:r>
            <a:r>
              <a:rPr lang="en-US" altLang="en-US" sz="4800" smtClean="0"/>
              <a:t>ra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pref</a:t>
            </a:r>
            <a:r>
              <a:rPr lang="en-US" altLang="en-US" sz="4800" u="sng" smtClean="0"/>
              <a:t>ie</a:t>
            </a:r>
            <a:r>
              <a:rPr lang="en-US" altLang="en-US" sz="4800" smtClean="0"/>
              <a:t>ras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pref</a:t>
            </a:r>
            <a:r>
              <a:rPr lang="en-US" altLang="en-US" sz="4800" u="sng" smtClean="0"/>
              <a:t>ie</a:t>
            </a:r>
            <a:r>
              <a:rPr lang="en-US" altLang="en-US" sz="4800" smtClean="0"/>
              <a:t>ra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pref</a:t>
            </a:r>
            <a:r>
              <a:rPr lang="en-US" altLang="en-US" sz="4800" b="1" smtClean="0">
                <a:solidFill>
                  <a:schemeClr val="accent2"/>
                </a:solidFill>
              </a:rPr>
              <a:t>i</a:t>
            </a:r>
            <a:r>
              <a:rPr lang="en-US" altLang="en-US" sz="4800" smtClean="0"/>
              <a:t>ramos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pref</a:t>
            </a:r>
            <a:r>
              <a:rPr lang="en-US" altLang="en-US" sz="4800" b="1" smtClean="0">
                <a:solidFill>
                  <a:schemeClr val="accent2"/>
                </a:solidFill>
              </a:rPr>
              <a:t>i</a:t>
            </a:r>
            <a:r>
              <a:rPr lang="en-US" altLang="en-US" sz="4800" smtClean="0"/>
              <a:t>ráis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pref</a:t>
            </a:r>
            <a:r>
              <a:rPr lang="en-US" altLang="en-US" sz="4800" u="sng" smtClean="0"/>
              <a:t>ie</a:t>
            </a:r>
            <a:r>
              <a:rPr lang="en-US" altLang="en-US" sz="4800" smtClean="0"/>
              <a:t>ran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88" grpId="0" build="p" autoUpdateAnimBg="0"/>
      <p:bldP spid="1638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143000"/>
          </a:xfrm>
        </p:spPr>
        <p:txBody>
          <a:bodyPr/>
          <a:lstStyle/>
          <a:p>
            <a:r>
              <a:rPr lang="en-US" altLang="en-US" b="1" smtClean="0"/>
              <a:t>Irregular Verbs in the Subjunctive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4267200"/>
          </a:xfrm>
        </p:spPr>
        <p:txBody>
          <a:bodyPr/>
          <a:lstStyle/>
          <a:p>
            <a:r>
              <a:rPr lang="en-US" altLang="en-US" sz="4400" smtClean="0"/>
              <a:t>The o &gt; ue stem change applies to ALL forms EXCEPT nosotros and vosotros.  </a:t>
            </a:r>
          </a:p>
          <a:p>
            <a:r>
              <a:rPr lang="en-US" altLang="en-US" sz="4400" smtClean="0"/>
              <a:t>Those forms change o &gt; u.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DORMIR </a:t>
            </a:r>
            <a:r>
              <a:rPr lang="en-US" altLang="en-US" sz="5400" smtClean="0"/>
              <a:t>(o &gt; ue, u)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d</a:t>
            </a:r>
            <a:r>
              <a:rPr lang="en-US" altLang="en-US" sz="4800" u="sng" smtClean="0"/>
              <a:t>ue</a:t>
            </a:r>
            <a:r>
              <a:rPr lang="en-US" altLang="en-US" sz="4800" smtClean="0"/>
              <a:t>rma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d</a:t>
            </a:r>
            <a:r>
              <a:rPr lang="en-US" altLang="en-US" sz="4800" u="sng" smtClean="0"/>
              <a:t>ue</a:t>
            </a:r>
            <a:r>
              <a:rPr lang="en-US" altLang="en-US" sz="4800" smtClean="0"/>
              <a:t>rmas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d</a:t>
            </a:r>
            <a:r>
              <a:rPr lang="en-US" altLang="en-US" sz="4800" u="sng" smtClean="0"/>
              <a:t>ue</a:t>
            </a:r>
            <a:r>
              <a:rPr lang="en-US" altLang="en-US" sz="4800" smtClean="0"/>
              <a:t>rma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d</a:t>
            </a:r>
            <a:r>
              <a:rPr lang="en-US" altLang="en-US" sz="4800" b="1" smtClean="0">
                <a:solidFill>
                  <a:schemeClr val="accent2"/>
                </a:solidFill>
              </a:rPr>
              <a:t>u</a:t>
            </a:r>
            <a:r>
              <a:rPr lang="en-US" altLang="en-US" sz="4800" smtClean="0"/>
              <a:t>rmamos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d</a:t>
            </a:r>
            <a:r>
              <a:rPr lang="en-US" altLang="en-US" sz="4800" b="1" smtClean="0">
                <a:solidFill>
                  <a:schemeClr val="accent2"/>
                </a:solidFill>
              </a:rPr>
              <a:t>u</a:t>
            </a:r>
            <a:r>
              <a:rPr lang="en-US" altLang="en-US" sz="4800" smtClean="0"/>
              <a:t>rmáis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d</a:t>
            </a:r>
            <a:r>
              <a:rPr lang="en-US" altLang="en-US" sz="4800" u="sng" smtClean="0"/>
              <a:t>ue</a:t>
            </a:r>
            <a:r>
              <a:rPr lang="en-US" altLang="en-US" sz="4800" smtClean="0"/>
              <a:t>rman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88" grpId="0" build="p" autoUpdateAnimBg="0"/>
      <p:bldP spid="163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143000"/>
          </a:xfrm>
        </p:spPr>
        <p:txBody>
          <a:bodyPr/>
          <a:lstStyle/>
          <a:p>
            <a:r>
              <a:rPr lang="en-US" altLang="en-US" b="1" smtClean="0"/>
              <a:t>Irregular Verbs in the Subjunctive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5400" smtClean="0"/>
              <a:t>Memorize this acronym:</a:t>
            </a:r>
          </a:p>
          <a:p>
            <a:r>
              <a:rPr lang="en-US" altLang="en-US" sz="5400" smtClean="0"/>
              <a:t>DISHES</a:t>
            </a:r>
            <a:endParaRPr lang="en-US" altLang="en-US" smtClean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3352800" y="4343400"/>
            <a:ext cx="3810000" cy="0"/>
          </a:xfrm>
          <a:prstGeom prst="line">
            <a:avLst/>
          </a:prstGeom>
          <a:noFill/>
          <a:ln w="76200" cap="sq">
            <a:solidFill>
              <a:schemeClr val="accent2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143000"/>
          </a:xfrm>
        </p:spPr>
        <p:txBody>
          <a:bodyPr/>
          <a:lstStyle/>
          <a:p>
            <a:r>
              <a:rPr lang="en-US" altLang="en-US" b="1" smtClean="0"/>
              <a:t>Irregular Verbs in the Subjunctive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4267200"/>
          </a:xfrm>
        </p:spPr>
        <p:txBody>
          <a:bodyPr/>
          <a:lstStyle/>
          <a:p>
            <a:r>
              <a:rPr lang="en-US" altLang="en-US" sz="4800" smtClean="0"/>
              <a:t>D		Dar</a:t>
            </a:r>
          </a:p>
          <a:p>
            <a:r>
              <a:rPr lang="en-US" altLang="en-US" sz="4800" smtClean="0"/>
              <a:t>I		Ir</a:t>
            </a:r>
          </a:p>
          <a:p>
            <a:r>
              <a:rPr lang="en-US" altLang="en-US" sz="4800" smtClean="0"/>
              <a:t>S		Ser</a:t>
            </a:r>
          </a:p>
          <a:p>
            <a:r>
              <a:rPr lang="en-US" altLang="en-US" sz="4800" smtClean="0"/>
              <a:t>H		Haber</a:t>
            </a:r>
          </a:p>
          <a:p>
            <a:r>
              <a:rPr lang="en-US" altLang="en-US" sz="4800" smtClean="0"/>
              <a:t>E		Estar</a:t>
            </a:r>
          </a:p>
          <a:p>
            <a:r>
              <a:rPr lang="en-US" altLang="en-US" sz="4800" smtClean="0"/>
              <a:t>S		Saber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DAR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dé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des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dé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demos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deis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den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8" grpId="0" build="p" autoUpdateAnimBg="0"/>
      <p:bldP spid="61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IR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vaya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vayas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vaya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vayamos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vayáis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vayan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12292" grpId="0" build="p" autoUpdateAnimBg="0"/>
      <p:bldP spid="122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SER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sea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seas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sea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seamos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seáis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sean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  <p:bldP spid="13316" grpId="0" build="p" autoUpdateAnimBg="0"/>
      <p:bldP spid="133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HABER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haya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hayas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haya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hayamos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hayáis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hayan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  <p:bldP spid="14340" grpId="0" build="p" autoUpdateAnimBg="0"/>
      <p:bldP spid="143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ESTAR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esté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estés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esté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estemos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estéis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estén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364" grpId="0" build="p" autoUpdateAnimBg="0"/>
      <p:bldP spid="153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SABER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3450" y="1600200"/>
            <a:ext cx="3275013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sepa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sepas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sepa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7313" y="1600200"/>
            <a:ext cx="3355975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smtClean="0"/>
              <a:t>sepamos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sepáis</a:t>
            </a:r>
          </a:p>
          <a:p>
            <a:pPr>
              <a:buFontTx/>
              <a:buNone/>
            </a:pPr>
            <a:endParaRPr lang="en-US" altLang="en-US" sz="4800" smtClean="0"/>
          </a:p>
          <a:p>
            <a:pPr>
              <a:buFontTx/>
              <a:buNone/>
            </a:pPr>
            <a:r>
              <a:rPr lang="en-US" altLang="en-US" sz="4800" smtClean="0"/>
              <a:t>sepan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495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88" grpId="0" build="p" autoUpdateAnimBg="0"/>
      <p:bldP spid="16389" grpId="0" animBg="1"/>
    </p:bldLst>
  </p:timing>
</p:sld>
</file>

<file path=ppt/theme/theme1.xml><?xml version="1.0" encoding="utf-8"?>
<a:theme xmlns:a="http://schemas.openxmlformats.org/drawingml/2006/main" name="Tablet">
  <a:themeElements>
    <a:clrScheme name="Tablet 1">
      <a:dk1>
        <a:srgbClr val="000000"/>
      </a:dk1>
      <a:lt1>
        <a:srgbClr val="FFFFFF"/>
      </a:lt1>
      <a:dk2>
        <a:srgbClr val="000000"/>
      </a:dk2>
      <a:lt2>
        <a:srgbClr val="9F9F9F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Table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ablet 1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blet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blet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 (Mac OS 9):Microsoft Office 98:Templates:Presentation Designs:Tablet</Template>
  <TotalTime>36</TotalTime>
  <Words>221</Words>
  <Application>Microsoft Office PowerPoint</Application>
  <PresentationFormat>On-screen Show (4:3)</PresentationFormat>
  <Paragraphs>127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Times New Roman</vt:lpstr>
      <vt:lpstr>Tablet</vt:lpstr>
      <vt:lpstr>Irregular Verbs in the Subjunctive  (with Ojalá)</vt:lpstr>
      <vt:lpstr>Irregular Verbs in the Subjunctive</vt:lpstr>
      <vt:lpstr>Irregular Verbs in the Subjunctive</vt:lpstr>
      <vt:lpstr>DAR</vt:lpstr>
      <vt:lpstr>IR</vt:lpstr>
      <vt:lpstr>SER</vt:lpstr>
      <vt:lpstr>HABER</vt:lpstr>
      <vt:lpstr>ESTAR</vt:lpstr>
      <vt:lpstr>SABER</vt:lpstr>
      <vt:lpstr>Irregular Verbs in the Subjunctive</vt:lpstr>
      <vt:lpstr>Irregular Verbs in the Subjunctive</vt:lpstr>
      <vt:lpstr>PEDIR (e &gt; i)</vt:lpstr>
      <vt:lpstr>Irregular Verbs in the Subjunctive</vt:lpstr>
      <vt:lpstr>PREFERIR (e &gt; ie, i)</vt:lpstr>
      <vt:lpstr>Irregular Verbs in the Subjunctive</vt:lpstr>
      <vt:lpstr>DORMIR (o &gt; ue, u)</vt:lpstr>
    </vt:vector>
  </TitlesOfParts>
  <Company>BAPS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Irregular Verbs in the Subjunctive</dc:title>
  <dc:creator>NIHS</dc:creator>
  <cp:lastModifiedBy>Deaton, Phillip</cp:lastModifiedBy>
  <cp:revision>2</cp:revision>
  <dcterms:created xsi:type="dcterms:W3CDTF">2003-07-12T21:45:33Z</dcterms:created>
  <dcterms:modified xsi:type="dcterms:W3CDTF">2017-02-07T14:42:08Z</dcterms:modified>
</cp:coreProperties>
</file>